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66" r:id="rId5"/>
    <p:sldId id="267" r:id="rId6"/>
    <p:sldId id="271" r:id="rId7"/>
    <p:sldId id="272" r:id="rId8"/>
    <p:sldId id="260" r:id="rId9"/>
    <p:sldId id="268" r:id="rId10"/>
    <p:sldId id="273" r:id="rId11"/>
    <p:sldId id="274" r:id="rId12"/>
    <p:sldId id="275" r:id="rId13"/>
    <p:sldId id="276" r:id="rId14"/>
    <p:sldId id="277" r:id="rId15"/>
    <p:sldId id="279" r:id="rId16"/>
    <p:sldId id="278" r:id="rId17"/>
    <p:sldId id="262" r:id="rId18"/>
    <p:sldId id="269" r:id="rId19"/>
    <p:sldId id="280" r:id="rId20"/>
    <p:sldId id="264" r:id="rId21"/>
    <p:sldId id="270" r:id="rId22"/>
    <p:sldId id="282" r:id="rId23"/>
    <p:sldId id="285" r:id="rId24"/>
    <p:sldId id="283" r:id="rId25"/>
    <p:sldId id="284" r:id="rId26"/>
    <p:sldId id="286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129" autoAdjust="0"/>
    <p:restoredTop sz="94660"/>
  </p:normalViewPr>
  <p:slideViewPr>
    <p:cSldViewPr snapToGrid="0">
      <p:cViewPr varScale="1">
        <p:scale>
          <a:sx n="159" d="100"/>
          <a:sy n="159" d="100"/>
        </p:scale>
        <p:origin x="150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jpeg>
</file>

<file path=ppt/media/image12.png>
</file>

<file path=ppt/media/image13.png>
</file>

<file path=ppt/media/image2.jpeg>
</file>

<file path=ppt/media/image3.jpeg>
</file>

<file path=ppt/media/image4.jpeg>
</file>

<file path=ppt/media/image5.png>
</file>

<file path=ppt/media/image6.gif>
</file>

<file path=ppt/media/image7.jpe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901A6-BF18-437D-A31E-17B7822130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6F802B-90A8-4286-A21E-18E3CFEE81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51395F-66B4-45A6-99D2-7021E38C2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580BB-13A9-4212-9968-6A314CDFC6C5}" type="datetimeFigureOut">
              <a:rPr lang="en-AU" smtClean="0"/>
              <a:t>20/02/2022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E0DD8D-31F3-4DC4-8F7A-BDD08D933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F65F44-6F39-40FC-941D-A6D9CC7446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4A6E-BD6B-4EBC-A2F1-60EC32DE54F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068365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6A1F8B-245B-4C05-BD24-9309E7CF6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ABEC62-E0F8-43CE-935E-DDB572CED3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46F4FD-4DE3-4EF0-8F0F-3D7A073BE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580BB-13A9-4212-9968-6A314CDFC6C5}" type="datetimeFigureOut">
              <a:rPr lang="en-AU" smtClean="0"/>
              <a:t>20/02/2022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B7B90D-D795-449C-AC14-FE354DE80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BC80CB-9EC6-4401-9036-8B117396C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4A6E-BD6B-4EBC-A2F1-60EC32DE54F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027867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5CD8D39-A040-4B91-A288-50C9DD3D97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73F413B-7E0D-4214-9E43-EB2A1067D0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EBEE06-444C-4656-803A-C43F987EF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580BB-13A9-4212-9968-6A314CDFC6C5}" type="datetimeFigureOut">
              <a:rPr lang="en-AU" smtClean="0"/>
              <a:t>20/02/2022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A25731-0EA3-4E9F-9B76-139C65D129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AA352-8EBE-4A65-9D55-1F22BA6A0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4A6E-BD6B-4EBC-A2F1-60EC32DE54F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80006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DF64F-8E0F-44BB-81B9-5A9595CC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Gill Sans MT" panose="020B05020201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ABAA19-90C0-4EEE-9396-4ADA5AD35E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>
                <a:latin typeface="Gill Sans MT" panose="020B0502020104020203" pitchFamily="34" charset="0"/>
              </a:defRPr>
            </a:lvl1pPr>
            <a:lvl2pPr>
              <a:defRPr>
                <a:latin typeface="Gill Sans MT" panose="020B0502020104020203" pitchFamily="34" charset="0"/>
              </a:defRPr>
            </a:lvl2pPr>
            <a:lvl3pPr>
              <a:defRPr>
                <a:latin typeface="Gill Sans MT" panose="020B0502020104020203" pitchFamily="34" charset="0"/>
              </a:defRPr>
            </a:lvl3pPr>
            <a:lvl4pPr>
              <a:defRPr>
                <a:latin typeface="Gill Sans MT" panose="020B0502020104020203" pitchFamily="34" charset="0"/>
              </a:defRPr>
            </a:lvl4pPr>
            <a:lvl5pPr>
              <a:defRPr>
                <a:latin typeface="Gill Sans MT" panose="020B05020201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620345-CAD5-4E0E-95EE-F4DC123FB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580BB-13A9-4212-9968-6A314CDFC6C5}" type="datetimeFigureOut">
              <a:rPr lang="en-AU" smtClean="0"/>
              <a:t>20/02/2022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A0FF3F-97F1-4E23-B66D-E66519646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85EDA9-B382-4F96-815B-05EAE4183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4A6E-BD6B-4EBC-A2F1-60EC32DE54F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67430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57CA6-A84F-4455-90FD-A3054DDA78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1711CE-A216-42FB-84A3-CAF7357ADC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08B1CA-8081-4FD3-ADE3-6329D53D6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580BB-13A9-4212-9968-6A314CDFC6C5}" type="datetimeFigureOut">
              <a:rPr lang="en-AU" smtClean="0"/>
              <a:t>20/02/2022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0C6936-B5A3-48AE-9F93-58F4BCFB1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B3BFCB-71FA-45CB-B9DF-013F176C0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4A6E-BD6B-4EBC-A2F1-60EC32DE54F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607421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D1CCB-CDE4-422D-90DB-05BBFB962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279928-F9EC-4F3E-9054-2F3F8B4825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40FD94-6C5A-4D35-B6F7-B23BE0ADDB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86A37D-125B-488C-BB5D-B1D348A98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580BB-13A9-4212-9968-6A314CDFC6C5}" type="datetimeFigureOut">
              <a:rPr lang="en-AU" smtClean="0"/>
              <a:t>20/02/2022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9078A8-5193-48D2-A0BB-E71332571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0930F8-0442-4673-9B80-2B2272332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4A6E-BD6B-4EBC-A2F1-60EC32DE54F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609920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90715-B8A3-489C-90F0-79C8295FB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2B8930-FFFD-480C-A287-741B4FB244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6C87D8-DAB3-4F18-B2EF-A1DE619FBB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3C5DB4-6B91-45B2-B064-B73D886162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AF857B-27A5-4D08-B8E7-999A4C3C7B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2A9374-68E9-46B8-A7B1-76AE559FA2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580BB-13A9-4212-9968-6A314CDFC6C5}" type="datetimeFigureOut">
              <a:rPr lang="en-AU" smtClean="0"/>
              <a:t>20/02/2022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27D0BCF-7749-4B79-B371-B28694C2B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EBE8B6-1EB9-4166-AD9C-9C22CBF8B7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4A6E-BD6B-4EBC-A2F1-60EC32DE54F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14032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FF4573-D9F0-478E-A518-6B9BAB11A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3F7040-2789-4F9B-A7D5-AEA98754EB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580BB-13A9-4212-9968-6A314CDFC6C5}" type="datetimeFigureOut">
              <a:rPr lang="en-AU" smtClean="0"/>
              <a:t>20/02/2022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F06E96-B058-4B47-B34B-0DA8AB9CB9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BC887E-EF9D-4450-B0FD-F0FD4885E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4A6E-BD6B-4EBC-A2F1-60EC32DE54F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745160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0B65A12-8932-43F4-801F-A3848450DD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580BB-13A9-4212-9968-6A314CDFC6C5}" type="datetimeFigureOut">
              <a:rPr lang="en-AU" smtClean="0"/>
              <a:t>20/02/2022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38840B-45AF-43A6-BAD1-AAFD23BE3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85EBDC-758D-4E6B-BEF7-9375431E0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4A6E-BD6B-4EBC-A2F1-60EC32DE54F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504466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C5890-710A-4BA7-991D-71E063C77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467A16-3A3F-492F-B215-1DB8B12C9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FAE182-3A01-42ED-BDDF-C63F824849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60D65A-91B7-4C17-8879-2C89DC5DD1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580BB-13A9-4212-9968-6A314CDFC6C5}" type="datetimeFigureOut">
              <a:rPr lang="en-AU" smtClean="0"/>
              <a:t>20/02/2022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C40D51-121F-4F39-B8D2-65A454849A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816235-6E84-41FF-AB5B-141CAA647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4A6E-BD6B-4EBC-A2F1-60EC32DE54F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446730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2D9A38-CEAF-46C4-A3C2-B4430C1FE1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9E37BC0-9ADA-4FDD-A8AA-F43BF6F1D5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B2C96D-8F3B-41E6-8C43-C839F905F4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A0BFCD-250C-4FC3-9608-9F98B336DA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580BB-13A9-4212-9968-6A314CDFC6C5}" type="datetimeFigureOut">
              <a:rPr lang="en-AU" smtClean="0"/>
              <a:t>20/02/2022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FD3107-4F87-49B1-8185-52EB7E294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993340-8183-4DDB-AA88-A5E26ED7D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4A6E-BD6B-4EBC-A2F1-60EC32DE54F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938303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1CA1F2-787F-4722-8422-D0179C5959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8AFEAE-CA37-4414-BA83-D9752288B2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98F16E-A65B-4375-94F6-9C915E6692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4580BB-13A9-4212-9968-6A314CDFC6C5}" type="datetimeFigureOut">
              <a:rPr lang="en-AU" smtClean="0"/>
              <a:t>20/02/2022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7A695D-2A0F-4167-BC6F-0E1D020B6E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F4AAB1-7A2C-4CB5-A9AE-4A8D45DB4B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DD4A6E-BD6B-4EBC-A2F1-60EC32DE54F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591044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Gill Sans MT" panose="020B0502020104020203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hyperlink" Target="https://doi.org/10.1371/journal.pcbi.1008984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gi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wwood/CoverM" TargetMode="External"/><Relationship Id="rId2" Type="http://schemas.openxmlformats.org/officeDocument/2006/relationships/hyperlink" Target="https://github.com/EisenRa/2020_SHNW_Faecal_16S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EisenRa/2022_Adelaide_Code_Club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ithub.com/en/get-started/importing-your-projects-to-github/importing-source-code-to-github/adding-an-existing-project-to-github-using-the-command-line" TargetMode="External"/><Relationship Id="rId2" Type="http://schemas.openxmlformats.org/officeDocument/2006/relationships/hyperlink" Target="https://docs.github.com/en/get-started/quickstart/create-a-repo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D16E5-E2BC-4F91-AE5F-FEFF84D3CB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38616"/>
            <a:ext cx="9144000" cy="2387600"/>
          </a:xfrm>
          <a:noFill/>
        </p:spPr>
        <p:txBody>
          <a:bodyPr/>
          <a:lstStyle/>
          <a:p>
            <a:r>
              <a:rPr lang="en-AU" b="1" dirty="0">
                <a:solidFill>
                  <a:schemeClr val="bg1"/>
                </a:solidFill>
                <a:latin typeface="Gill Sans MT" panose="020B0502020104020203" pitchFamily="34" charset="0"/>
              </a:rPr>
              <a:t>Intro to coding and Git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64C560-D4A2-4EA9-AA63-40CEB039D28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dirty="0">
                <a:solidFill>
                  <a:schemeClr val="bg1"/>
                </a:solidFill>
                <a:latin typeface="Gill Sans MT" panose="020B0502020104020203" pitchFamily="34" charset="0"/>
              </a:rPr>
              <a:t>Raphael Eisenhofer</a:t>
            </a:r>
          </a:p>
          <a:p>
            <a:r>
              <a:rPr lang="en-AU" dirty="0">
                <a:solidFill>
                  <a:schemeClr val="bg1"/>
                </a:solidFill>
                <a:latin typeface="Gill Sans MT" panose="020B0502020104020203" pitchFamily="34" charset="0"/>
              </a:rPr>
              <a:t>2022_03_03</a:t>
            </a:r>
          </a:p>
        </p:txBody>
      </p:sp>
    </p:spTree>
    <p:extLst>
      <p:ext uri="{BB962C8B-B14F-4D97-AF65-F5344CB8AC3E}">
        <p14:creationId xmlns:p14="http://schemas.microsoft.com/office/powerpoint/2010/main" val="344256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2E5E7-2E5A-42A9-887C-EBC1434D0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What computers are good 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401F25-1C92-4802-A765-A403C382A7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b="1" dirty="0"/>
              <a:t>Processing</a:t>
            </a:r>
            <a:r>
              <a:rPr lang="en-AU" dirty="0"/>
              <a:t> things VERY fast (GHz = 1,000,000,000 / second)</a:t>
            </a:r>
          </a:p>
          <a:p>
            <a:endParaRPr lang="en-AU" dirty="0"/>
          </a:p>
          <a:p>
            <a:r>
              <a:rPr lang="en-AU" b="1" dirty="0"/>
              <a:t>Automation</a:t>
            </a:r>
            <a:r>
              <a:rPr lang="en-AU" dirty="0"/>
              <a:t> (able to perform exact tasks many times </a:t>
            </a:r>
            <a:br>
              <a:rPr lang="en-AU" dirty="0"/>
            </a:br>
            <a:r>
              <a:rPr lang="en-AU" dirty="0"/>
              <a:t>without errors)</a:t>
            </a:r>
          </a:p>
          <a:p>
            <a:endParaRPr lang="en-AU" dirty="0"/>
          </a:p>
        </p:txBody>
      </p:sp>
      <p:pic>
        <p:nvPicPr>
          <p:cNvPr id="5" name="Picture 4" descr="A picture containing person, person&#10;&#10;Description automatically generated">
            <a:extLst>
              <a:ext uri="{FF2B5EF4-FFF2-40B4-BE49-F238E27FC236}">
                <a16:creationId xmlns:a16="http://schemas.microsoft.com/office/drawing/2014/main" id="{C556EB9A-884F-481A-9C54-FF2B693E5395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31594" y="0"/>
            <a:ext cx="2760406" cy="2760406"/>
          </a:xfrm>
          <a:prstGeom prst="rect">
            <a:avLst/>
          </a:prstGeom>
        </p:spPr>
      </p:pic>
      <p:pic>
        <p:nvPicPr>
          <p:cNvPr id="6" name="Picture 5" descr="A picture containing indoor, transport, orange&#10;&#10;Description automatically generated">
            <a:extLst>
              <a:ext uri="{FF2B5EF4-FFF2-40B4-BE49-F238E27FC236}">
                <a16:creationId xmlns:a16="http://schemas.microsoft.com/office/drawing/2014/main" id="{06B41955-24EE-4E0F-87BE-4611A30CAEF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431592" y="2676350"/>
            <a:ext cx="2760407" cy="2101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6444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2E5E7-2E5A-42A9-887C-EBC1434D0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What computers are good 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401F25-1C92-4802-A765-A403C382A7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b="1" dirty="0"/>
              <a:t>Processing</a:t>
            </a:r>
            <a:r>
              <a:rPr lang="en-AU" dirty="0"/>
              <a:t> things VERY fast (GHz = 1,000,000,000 / second)</a:t>
            </a:r>
          </a:p>
          <a:p>
            <a:endParaRPr lang="en-AU" dirty="0"/>
          </a:p>
          <a:p>
            <a:r>
              <a:rPr lang="en-AU" b="1" dirty="0"/>
              <a:t>Automation</a:t>
            </a:r>
            <a:r>
              <a:rPr lang="en-AU" dirty="0"/>
              <a:t> (able to perform exact tasks many times </a:t>
            </a:r>
            <a:br>
              <a:rPr lang="en-AU" dirty="0"/>
            </a:br>
            <a:r>
              <a:rPr lang="en-AU" dirty="0"/>
              <a:t>without errors)</a:t>
            </a:r>
          </a:p>
          <a:p>
            <a:endParaRPr lang="en-AU" dirty="0"/>
          </a:p>
          <a:p>
            <a:r>
              <a:rPr lang="en-AU" b="1" dirty="0"/>
              <a:t>Storing and retrieving data</a:t>
            </a:r>
          </a:p>
          <a:p>
            <a:pPr lvl="1"/>
            <a:r>
              <a:rPr lang="en-AU" dirty="0"/>
              <a:t>&gt;1,000 books per GB of computer storage</a:t>
            </a:r>
          </a:p>
        </p:txBody>
      </p:sp>
      <p:pic>
        <p:nvPicPr>
          <p:cNvPr id="5" name="Picture 4" descr="A picture containing person, person&#10;&#10;Description automatically generated">
            <a:extLst>
              <a:ext uri="{FF2B5EF4-FFF2-40B4-BE49-F238E27FC236}">
                <a16:creationId xmlns:a16="http://schemas.microsoft.com/office/drawing/2014/main" id="{C556EB9A-884F-481A-9C54-FF2B693E5395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31594" y="0"/>
            <a:ext cx="2760406" cy="2760406"/>
          </a:xfrm>
          <a:prstGeom prst="rect">
            <a:avLst/>
          </a:prstGeom>
        </p:spPr>
      </p:pic>
      <p:pic>
        <p:nvPicPr>
          <p:cNvPr id="6" name="Picture 5" descr="A picture containing indoor, transport, orange&#10;&#10;Description automatically generated">
            <a:extLst>
              <a:ext uri="{FF2B5EF4-FFF2-40B4-BE49-F238E27FC236}">
                <a16:creationId xmlns:a16="http://schemas.microsoft.com/office/drawing/2014/main" id="{06B41955-24EE-4E0F-87BE-4611A30CAEF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431592" y="2676350"/>
            <a:ext cx="2760407" cy="2101163"/>
          </a:xfrm>
          <a:prstGeom prst="rect">
            <a:avLst/>
          </a:prstGeom>
        </p:spPr>
      </p:pic>
      <p:pic>
        <p:nvPicPr>
          <p:cNvPr id="7" name="Picture 6" descr="A picture containing text, library, scene, room&#10;&#10;Description automatically generated">
            <a:extLst>
              <a:ext uri="{FF2B5EF4-FFF2-40B4-BE49-F238E27FC236}">
                <a16:creationId xmlns:a16="http://schemas.microsoft.com/office/drawing/2014/main" id="{DBBBF4B7-E157-4B9D-A8A6-72D2F635A0DC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30132" y="4992892"/>
            <a:ext cx="2818934" cy="1865108"/>
          </a:xfrm>
          <a:prstGeom prst="rect">
            <a:avLst/>
          </a:prstGeom>
        </p:spPr>
      </p:pic>
      <p:pic>
        <p:nvPicPr>
          <p:cNvPr id="9" name="Picture 8" descr="Graphical user interface&#10;&#10;Description automatically generated">
            <a:extLst>
              <a:ext uri="{FF2B5EF4-FFF2-40B4-BE49-F238E27FC236}">
                <a16:creationId xmlns:a16="http://schemas.microsoft.com/office/drawing/2014/main" id="{E237D0F1-19AF-4C1C-AA04-19E351E360E5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0" y="5373804"/>
            <a:ext cx="1783840" cy="1189227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517D16E-7B60-4583-9C67-E395550B5E4F}"/>
              </a:ext>
            </a:extLst>
          </p:cNvPr>
          <p:cNvCxnSpPr>
            <a:cxnSpLocks/>
          </p:cNvCxnSpPr>
          <p:nvPr/>
        </p:nvCxnSpPr>
        <p:spPr>
          <a:xfrm>
            <a:off x="5474601" y="5934751"/>
            <a:ext cx="471949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02911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8E2F3-770C-40CB-9F36-A130B105C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Examples of how coding can be useful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64C309-A437-460D-BCBB-13FCA7CB68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Moving/editing/renaming hundreds/thousands of files</a:t>
            </a:r>
          </a:p>
        </p:txBody>
      </p:sp>
    </p:spTree>
    <p:extLst>
      <p:ext uri="{BB962C8B-B14F-4D97-AF65-F5344CB8AC3E}">
        <p14:creationId xmlns:p14="http://schemas.microsoft.com/office/powerpoint/2010/main" val="17555923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8E2F3-770C-40CB-9F36-A130B105C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Examples of how coding can be useful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64C309-A437-460D-BCBB-13FCA7CB68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Moving/editing/renaming hundreds/thousands of files</a:t>
            </a:r>
          </a:p>
          <a:p>
            <a:endParaRPr lang="en-AU" dirty="0"/>
          </a:p>
          <a:p>
            <a:r>
              <a:rPr lang="en-AU" dirty="0"/>
              <a:t>Automating workflows/analyses/repetitive tasks</a:t>
            </a:r>
          </a:p>
        </p:txBody>
      </p:sp>
    </p:spTree>
    <p:extLst>
      <p:ext uri="{BB962C8B-B14F-4D97-AF65-F5344CB8AC3E}">
        <p14:creationId xmlns:p14="http://schemas.microsoft.com/office/powerpoint/2010/main" val="34060810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8E2F3-770C-40CB-9F36-A130B105C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Examples of how coding can be useful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64C309-A437-460D-BCBB-13FCA7CB68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Moving/editing/renaming hundreds/thousands of files</a:t>
            </a:r>
          </a:p>
          <a:p>
            <a:endParaRPr lang="en-AU" dirty="0"/>
          </a:p>
          <a:p>
            <a:r>
              <a:rPr lang="en-AU" dirty="0"/>
              <a:t>Automating workflows/analyses/repetitive tasks</a:t>
            </a:r>
          </a:p>
          <a:p>
            <a:endParaRPr lang="en-AU" dirty="0"/>
          </a:p>
          <a:p>
            <a:r>
              <a:rPr lang="en-AU" dirty="0"/>
              <a:t>Ensuring analyses can be reproduced by others</a:t>
            </a:r>
          </a:p>
        </p:txBody>
      </p:sp>
    </p:spTree>
    <p:extLst>
      <p:ext uri="{BB962C8B-B14F-4D97-AF65-F5344CB8AC3E}">
        <p14:creationId xmlns:p14="http://schemas.microsoft.com/office/powerpoint/2010/main" val="33963591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8E2F3-770C-40CB-9F36-A130B105C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Examples of how coding can be useful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64C309-A437-460D-BCBB-13FCA7CB68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Moving/editing/renaming hundreds/thousands of files</a:t>
            </a:r>
          </a:p>
          <a:p>
            <a:endParaRPr lang="en-AU" dirty="0"/>
          </a:p>
          <a:p>
            <a:r>
              <a:rPr lang="en-AU" dirty="0"/>
              <a:t>Automating workflows/analyses/repetitive tasks</a:t>
            </a:r>
          </a:p>
          <a:p>
            <a:endParaRPr lang="en-AU" dirty="0"/>
          </a:p>
          <a:p>
            <a:r>
              <a:rPr lang="en-AU" dirty="0"/>
              <a:t>Ensuring analyses can be reproduced by others</a:t>
            </a:r>
          </a:p>
          <a:p>
            <a:endParaRPr lang="en-AU" dirty="0"/>
          </a:p>
          <a:p>
            <a:r>
              <a:rPr lang="en-AU" dirty="0"/>
              <a:t>Dealing with large datasets (or excel files!)</a:t>
            </a:r>
          </a:p>
        </p:txBody>
      </p:sp>
      <p:pic>
        <p:nvPicPr>
          <p:cNvPr id="5" name="Picture 4" descr="A person working on a computer&#10;&#10;Description automatically generated with medium confidence">
            <a:extLst>
              <a:ext uri="{FF2B5EF4-FFF2-40B4-BE49-F238E27FC236}">
                <a16:creationId xmlns:a16="http://schemas.microsoft.com/office/drawing/2014/main" id="{E8AE63CE-5F25-4C26-85B8-2E3BD29455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8550" y="4352925"/>
            <a:ext cx="4743450" cy="2505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4960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051EC-A8C7-475E-902E-0C3C4C6FB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Perils of excel for large data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E09EB2-A046-477F-9F5C-6179B1F7F9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818925" cy="4351338"/>
          </a:xfrm>
        </p:spPr>
        <p:txBody>
          <a:bodyPr/>
          <a:lstStyle/>
          <a:p>
            <a:r>
              <a:rPr lang="en-AU" dirty="0"/>
              <a:t>Study looked at &gt;10,000 genetics papers published between 2014-2020 – found </a:t>
            </a:r>
            <a:r>
              <a:rPr lang="en-AU" b="1" dirty="0"/>
              <a:t>30%</a:t>
            </a:r>
            <a:r>
              <a:rPr lang="en-AU" dirty="0"/>
              <a:t> of studies had data that was falsely autocorrected by excel! </a:t>
            </a:r>
            <a:r>
              <a:rPr lang="en-AU" sz="1400" dirty="0"/>
              <a:t>(</a:t>
            </a:r>
            <a:r>
              <a:rPr lang="en-AU" sz="1400" dirty="0">
                <a:hlinkClick r:id="rId2"/>
              </a:rPr>
              <a:t>https://doi.org/10.1371/journal.pcbi.1008984</a:t>
            </a:r>
            <a:r>
              <a:rPr lang="en-AU" sz="1400" dirty="0"/>
              <a:t>)</a:t>
            </a:r>
          </a:p>
          <a:p>
            <a:endParaRPr lang="en-AU" sz="1400" dirty="0"/>
          </a:p>
          <a:p>
            <a:endParaRPr lang="en-AU" dirty="0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07216285-46A7-43A8-B588-80A85791F0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0608" y="2743945"/>
            <a:ext cx="3727408" cy="3975902"/>
          </a:xfrm>
          <a:prstGeom prst="rect">
            <a:avLst/>
          </a:prstGeom>
        </p:spPr>
      </p:pic>
      <p:pic>
        <p:nvPicPr>
          <p:cNvPr id="7" name="Picture 6" descr="A monkey sitting on a computer&#10;&#10;Description automatically generated">
            <a:extLst>
              <a:ext uri="{FF2B5EF4-FFF2-40B4-BE49-F238E27FC236}">
                <a16:creationId xmlns:a16="http://schemas.microsoft.com/office/drawing/2014/main" id="{D98178B3-F4B7-4E6B-9A3F-305D1C6166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9933" y="3341521"/>
            <a:ext cx="5047087" cy="2835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4486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D16E5-E2BC-4F91-AE5F-FEFF84D3CB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38616"/>
            <a:ext cx="9144000" cy="2387600"/>
          </a:xfrm>
          <a:noFill/>
        </p:spPr>
        <p:txBody>
          <a:bodyPr/>
          <a:lstStyle/>
          <a:p>
            <a:r>
              <a:rPr lang="en-AU" dirty="0">
                <a:solidFill>
                  <a:schemeClr val="bg1"/>
                </a:solidFill>
                <a:latin typeface="Gill Sans MT" panose="020B0502020104020203" pitchFamily="34" charset="0"/>
              </a:rPr>
              <a:t>3. What is Git/GitHub?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64C560-D4A2-4EA9-AA63-40CEB039D28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 dirty="0">
              <a:solidFill>
                <a:schemeClr val="bg1"/>
              </a:solidFill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96317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23DF3-168F-4249-8812-A8046B183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Git and GitHub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745E8C-0288-4852-B474-472D2BF924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AU" dirty="0"/>
              <a:t>Git is a open-source version control system</a:t>
            </a:r>
          </a:p>
          <a:p>
            <a:endParaRPr lang="en-AU" dirty="0"/>
          </a:p>
          <a:p>
            <a:r>
              <a:rPr lang="en-AU" dirty="0"/>
              <a:t>Records:</a:t>
            </a:r>
          </a:p>
          <a:p>
            <a:pPr lvl="1"/>
            <a:r>
              <a:rPr lang="en-AU" dirty="0"/>
              <a:t>What?</a:t>
            </a:r>
          </a:p>
          <a:p>
            <a:pPr lvl="1"/>
            <a:r>
              <a:rPr lang="en-AU" dirty="0"/>
              <a:t>When?</a:t>
            </a:r>
          </a:p>
          <a:p>
            <a:pPr lvl="1"/>
            <a:r>
              <a:rPr lang="en-AU" dirty="0"/>
              <a:t>Why?</a:t>
            </a:r>
          </a:p>
          <a:p>
            <a:endParaRPr lang="en-AU" dirty="0"/>
          </a:p>
          <a:p>
            <a:r>
              <a:rPr lang="en-AU" dirty="0"/>
              <a:t>GitHub is a online service provider of git (+ extras)</a:t>
            </a:r>
          </a:p>
          <a:p>
            <a:endParaRPr lang="en-AU" dirty="0"/>
          </a:p>
          <a:p>
            <a:r>
              <a:rPr lang="en-AU" dirty="0"/>
              <a:t>A really good way of managing software development projects</a:t>
            </a:r>
            <a:br>
              <a:rPr lang="en-AU" dirty="0"/>
            </a:br>
            <a:r>
              <a:rPr lang="en-AU" dirty="0"/>
              <a:t>(or research projects in general!)</a:t>
            </a:r>
          </a:p>
        </p:txBody>
      </p:sp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D61D2A50-32C1-4356-AF8F-FCD40AD7C1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3162" y="1825625"/>
            <a:ext cx="2604655" cy="2604655"/>
          </a:xfrm>
          <a:prstGeom prst="rect">
            <a:avLst/>
          </a:prstGeom>
        </p:spPr>
      </p:pic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0F6E5672-EFEB-4D1E-BAF1-811186797A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3926" y="580231"/>
            <a:ext cx="2143125" cy="89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9217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286BB-4203-4394-B4A3-70A02CE9A5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Examples: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F8DAAE-9E62-4CBE-BD48-9BFC9B5FAF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Reproducible code for a scientific paper: </a:t>
            </a:r>
            <a:r>
              <a:rPr lang="en-AU" sz="1800" dirty="0">
                <a:hlinkClick r:id="rId2"/>
              </a:rPr>
              <a:t>https://github.com/EisenRa/2020_SHNW_Faecal_16S</a:t>
            </a:r>
            <a:endParaRPr lang="en-AU" sz="1800" dirty="0"/>
          </a:p>
          <a:p>
            <a:endParaRPr lang="en-AU" sz="1800" dirty="0"/>
          </a:p>
          <a:p>
            <a:r>
              <a:rPr lang="en-AU" dirty="0"/>
              <a:t>Hosting/development of software: </a:t>
            </a:r>
            <a:r>
              <a:rPr lang="en-AU" sz="1800" dirty="0">
                <a:hlinkClick r:id="rId3"/>
              </a:rPr>
              <a:t>https://github.com/wwood/CoverM</a:t>
            </a:r>
            <a:endParaRPr lang="en-AU" sz="1800" dirty="0"/>
          </a:p>
          <a:p>
            <a:endParaRPr lang="en-AU" sz="1800" dirty="0"/>
          </a:p>
          <a:p>
            <a:r>
              <a:rPr lang="en-AU" dirty="0"/>
              <a:t>Misc. projects/groups: </a:t>
            </a:r>
            <a:r>
              <a:rPr lang="en-AU" sz="1800" dirty="0">
                <a:hlinkClick r:id="rId4"/>
              </a:rPr>
              <a:t>https://github.com/EisenRa/2022_Adelaide_Code_Club</a:t>
            </a:r>
            <a:r>
              <a:rPr lang="en-AU" sz="1800" dirty="0"/>
              <a:t> </a:t>
            </a:r>
          </a:p>
          <a:p>
            <a:endParaRPr lang="en-AU" sz="1800" dirty="0"/>
          </a:p>
        </p:txBody>
      </p:sp>
    </p:spTree>
    <p:extLst>
      <p:ext uri="{BB962C8B-B14F-4D97-AF65-F5344CB8AC3E}">
        <p14:creationId xmlns:p14="http://schemas.microsoft.com/office/powerpoint/2010/main" val="9815850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B8516-6C0B-4159-BA8D-B933ABB6A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latin typeface="Gill Sans MT" panose="020B0502020104020203" pitchFamily="34" charset="0"/>
              </a:rPr>
              <a:t>Outline for today: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946CEE-4798-4C50-879B-995D58D7C9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>
                <a:latin typeface="Gill Sans MT" panose="020B0502020104020203" pitchFamily="34" charset="0"/>
              </a:rPr>
              <a:t>1. What is coding?</a:t>
            </a:r>
          </a:p>
          <a:p>
            <a:r>
              <a:rPr lang="en-AU" dirty="0">
                <a:latin typeface="Gill Sans MT" panose="020B0502020104020203" pitchFamily="34" charset="0"/>
              </a:rPr>
              <a:t>2. Why is coding useful?</a:t>
            </a:r>
          </a:p>
          <a:p>
            <a:r>
              <a:rPr lang="en-AU" dirty="0">
                <a:latin typeface="Gill Sans MT" panose="020B0502020104020203" pitchFamily="34" charset="0"/>
              </a:rPr>
              <a:t>3. What is Git/GitHub?</a:t>
            </a:r>
          </a:p>
          <a:p>
            <a:r>
              <a:rPr lang="en-AU" dirty="0">
                <a:latin typeface="Gill Sans MT" panose="020B0502020104020203" pitchFamily="34" charset="0"/>
              </a:rPr>
              <a:t>4. Getting started with Git/GitHub</a:t>
            </a:r>
          </a:p>
        </p:txBody>
      </p:sp>
    </p:spTree>
    <p:extLst>
      <p:ext uri="{BB962C8B-B14F-4D97-AF65-F5344CB8AC3E}">
        <p14:creationId xmlns:p14="http://schemas.microsoft.com/office/powerpoint/2010/main" val="24486087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D16E5-E2BC-4F91-AE5F-FEFF84D3CB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38616"/>
            <a:ext cx="9144000" cy="2387600"/>
          </a:xfrm>
          <a:noFill/>
        </p:spPr>
        <p:txBody>
          <a:bodyPr/>
          <a:lstStyle/>
          <a:p>
            <a:r>
              <a:rPr lang="en-AU" dirty="0">
                <a:solidFill>
                  <a:schemeClr val="bg1"/>
                </a:solidFill>
                <a:latin typeface="Gill Sans MT" panose="020B0502020104020203" pitchFamily="34" charset="0"/>
              </a:rPr>
              <a:t>4. Getting started with Git/GitHub</a:t>
            </a:r>
          </a:p>
        </p:txBody>
      </p:sp>
    </p:spTree>
    <p:extLst>
      <p:ext uri="{BB962C8B-B14F-4D97-AF65-F5344CB8AC3E}">
        <p14:creationId xmlns:p14="http://schemas.microsoft.com/office/powerpoint/2010/main" val="13507185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40D78-A087-416B-9789-F7B847E03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The command line</a:t>
            </a:r>
          </a:p>
        </p:txBody>
      </p:sp>
      <p:pic>
        <p:nvPicPr>
          <p:cNvPr id="4" name="Content Placeholder 4" descr="A picture containing tree, plant&#10;&#10;Description automatically generated">
            <a:extLst>
              <a:ext uri="{FF2B5EF4-FFF2-40B4-BE49-F238E27FC236}">
                <a16:creationId xmlns:a16="http://schemas.microsoft.com/office/drawing/2014/main" id="{15DFEDB2-BA6D-4E88-B0D5-E29AF012396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77604" y="1825625"/>
            <a:ext cx="8969139" cy="5032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9296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E67F1-F10E-4E0F-A4D0-FFAC1213A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Manoeuvring around the command 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476A00-E180-4009-8C49-3F9CE22863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b="1" dirty="0" err="1"/>
              <a:t>pwd</a:t>
            </a:r>
            <a:r>
              <a:rPr lang="en-AU" dirty="0"/>
              <a:t>  (‘</a:t>
            </a:r>
            <a:r>
              <a:rPr lang="en-AU" b="1" dirty="0"/>
              <a:t>p</a:t>
            </a:r>
            <a:r>
              <a:rPr lang="en-AU" dirty="0"/>
              <a:t>ath to </a:t>
            </a:r>
            <a:r>
              <a:rPr lang="en-AU" b="1" dirty="0"/>
              <a:t>w</a:t>
            </a:r>
            <a:r>
              <a:rPr lang="en-AU" dirty="0"/>
              <a:t>orking </a:t>
            </a:r>
            <a:r>
              <a:rPr lang="en-AU" b="1" dirty="0"/>
              <a:t>d</a:t>
            </a:r>
            <a:r>
              <a:rPr lang="en-AU" dirty="0"/>
              <a:t>irectory’ prints where you are o the computer)</a:t>
            </a:r>
          </a:p>
          <a:p>
            <a:endParaRPr lang="en-AU" dirty="0"/>
          </a:p>
          <a:p>
            <a:r>
              <a:rPr lang="en-AU" b="1" dirty="0"/>
              <a:t>ls</a:t>
            </a:r>
            <a:r>
              <a:rPr lang="en-AU" dirty="0"/>
              <a:t>  (</a:t>
            </a:r>
            <a:r>
              <a:rPr lang="en-AU" b="1" dirty="0"/>
              <a:t>l</a:t>
            </a:r>
            <a:r>
              <a:rPr lang="en-AU" dirty="0"/>
              <a:t>ist</a:t>
            </a:r>
            <a:r>
              <a:rPr lang="en-AU" b="1" dirty="0"/>
              <a:t>s</a:t>
            </a:r>
            <a:r>
              <a:rPr lang="en-AU" dirty="0"/>
              <a:t> the contents of the directory/folder you’re in)</a:t>
            </a:r>
          </a:p>
          <a:p>
            <a:endParaRPr lang="en-AU" dirty="0"/>
          </a:p>
          <a:p>
            <a:r>
              <a:rPr lang="en-AU" b="1" dirty="0"/>
              <a:t>cd</a:t>
            </a:r>
            <a:r>
              <a:rPr lang="en-AU" dirty="0"/>
              <a:t>  (‘</a:t>
            </a:r>
            <a:r>
              <a:rPr lang="en-AU" b="1" dirty="0"/>
              <a:t>c</a:t>
            </a:r>
            <a:r>
              <a:rPr lang="en-AU" dirty="0"/>
              <a:t>hange </a:t>
            </a:r>
            <a:r>
              <a:rPr lang="en-AU" b="1" dirty="0"/>
              <a:t>d</a:t>
            </a:r>
            <a:r>
              <a:rPr lang="en-AU" dirty="0"/>
              <a:t>irectory’ changes your current directory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073156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E67F1-F10E-4E0F-A4D0-FFAC1213A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Repositories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476A00-E180-4009-8C49-3F9CE22863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A repository is where a given project/software is stored (analogous to a folder)</a:t>
            </a:r>
          </a:p>
          <a:p>
            <a:endParaRPr lang="en-AU" dirty="0"/>
          </a:p>
        </p:txBody>
      </p:sp>
      <p:pic>
        <p:nvPicPr>
          <p:cNvPr id="5" name="Picture 4" descr="Graphical user interface, diagram, application, Word&#10;&#10;Description automatically generated">
            <a:extLst>
              <a:ext uri="{FF2B5EF4-FFF2-40B4-BE49-F238E27FC236}">
                <a16:creationId xmlns:a16="http://schemas.microsoft.com/office/drawing/2014/main" id="{2996E002-F4C9-44B7-A24A-132075DFF6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132" y="2422454"/>
            <a:ext cx="7519736" cy="4182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6045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E67F1-F10E-4E0F-A4D0-FFAC1213A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Cloning a repository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476A00-E180-4009-8C49-3F9CE22863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To clone it, type the following: </a:t>
            </a:r>
            <a:br>
              <a:rPr lang="en-AU" dirty="0"/>
            </a:br>
            <a:br>
              <a:rPr lang="en-AU" dirty="0"/>
            </a:br>
            <a:r>
              <a:rPr lang="en-AU" sz="3600" dirty="0"/>
              <a:t>git clone https://github.com/</a:t>
            </a:r>
            <a:r>
              <a:rPr lang="en-AU" sz="3600" b="1" i="1" dirty="0"/>
              <a:t>user</a:t>
            </a:r>
            <a:r>
              <a:rPr lang="en-AU" sz="3600" dirty="0"/>
              <a:t>/</a:t>
            </a:r>
            <a:r>
              <a:rPr lang="en-AU" sz="3600" b="1" i="1" dirty="0"/>
              <a:t>repositoryname</a:t>
            </a:r>
            <a:r>
              <a:rPr lang="en-AU" sz="3600" dirty="0"/>
              <a:t>.git</a:t>
            </a:r>
          </a:p>
          <a:p>
            <a:endParaRPr lang="en-AU" dirty="0"/>
          </a:p>
        </p:txBody>
      </p:sp>
      <p:pic>
        <p:nvPicPr>
          <p:cNvPr id="6" name="Picture 5" descr="A screenshot of a computer screen&#10;&#10;Description automatically generated with medium confidence">
            <a:extLst>
              <a:ext uri="{FF2B5EF4-FFF2-40B4-BE49-F238E27FC236}">
                <a16:creationId xmlns:a16="http://schemas.microsoft.com/office/drawing/2014/main" id="{4D891E78-6604-44D3-9EF6-F41DC52E22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62153"/>
            <a:ext cx="12192000" cy="2024231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7B583F2-EB55-41C9-9C8E-5AF126864873}"/>
              </a:ext>
            </a:extLst>
          </p:cNvPr>
          <p:cNvCxnSpPr>
            <a:cxnSpLocks/>
          </p:cNvCxnSpPr>
          <p:nvPr/>
        </p:nvCxnSpPr>
        <p:spPr>
          <a:xfrm>
            <a:off x="7230979" y="3171574"/>
            <a:ext cx="1052764" cy="151668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35893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6E2F1-3750-4E0A-8142-00D58D1BB1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Creating your own repositories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18560C-5DF0-42AA-BC31-A20F83DE3E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Plenty of great guides out there, so if you’re interested, follow one of these:</a:t>
            </a:r>
          </a:p>
          <a:p>
            <a:endParaRPr lang="en-AU" dirty="0"/>
          </a:p>
          <a:p>
            <a:r>
              <a:rPr lang="en-AU" dirty="0"/>
              <a:t>From scratch: </a:t>
            </a:r>
            <a:r>
              <a:rPr lang="en-AU" dirty="0">
                <a:hlinkClick r:id="rId2"/>
              </a:rPr>
              <a:t>https://docs.github.com/en/get-started/quickstart/create-a-repo</a:t>
            </a:r>
            <a:endParaRPr lang="en-AU" dirty="0"/>
          </a:p>
          <a:p>
            <a:endParaRPr lang="en-AU" dirty="0"/>
          </a:p>
          <a:p>
            <a:r>
              <a:rPr lang="en-AU" dirty="0"/>
              <a:t>Already have files/folders/project that you want to push to GitHub remote:</a:t>
            </a:r>
            <a:br>
              <a:rPr lang="en-AU" dirty="0"/>
            </a:br>
            <a:r>
              <a:rPr lang="en-AU" dirty="0">
                <a:hlinkClick r:id="rId3"/>
              </a:rPr>
              <a:t>https://docs.github.com/en/get-started/importing-your-projects-to-github/importing-source-code-to-github/adding-an-existing-project-to-github-using-the-command-line</a:t>
            </a:r>
            <a:endParaRPr lang="en-AU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154741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1E514-B9E6-45F7-81EA-607B69DE4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10760-5369-41BE-A04D-C91FFAA5A7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Knowing the basics of coding can save you a lot of time/pain</a:t>
            </a:r>
          </a:p>
          <a:p>
            <a:endParaRPr lang="en-AU" dirty="0"/>
          </a:p>
          <a:p>
            <a:r>
              <a:rPr lang="en-AU" dirty="0"/>
              <a:t>Git/GitHub are fantastic tools for managing projects/research</a:t>
            </a:r>
          </a:p>
          <a:p>
            <a:pPr lvl="1"/>
            <a:r>
              <a:rPr lang="en-AU" dirty="0"/>
              <a:t>Collaborating with others</a:t>
            </a:r>
          </a:p>
          <a:p>
            <a:pPr lvl="1"/>
            <a:r>
              <a:rPr lang="en-AU" dirty="0"/>
              <a:t>Ensuring reproducibility (yourself and for others)</a:t>
            </a:r>
          </a:p>
          <a:p>
            <a:endParaRPr lang="en-AU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483315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D16E5-E2BC-4F91-AE5F-FEFF84D3CB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38616"/>
            <a:ext cx="9144000" cy="2387600"/>
          </a:xfrm>
          <a:noFill/>
        </p:spPr>
        <p:txBody>
          <a:bodyPr/>
          <a:lstStyle/>
          <a:p>
            <a:r>
              <a:rPr lang="en-AU" dirty="0">
                <a:solidFill>
                  <a:schemeClr val="bg1"/>
                </a:solidFill>
                <a:latin typeface="Gill Sans MT" panose="020B0502020104020203" pitchFamily="34" charset="0"/>
              </a:rPr>
              <a:t>1. What is coding?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64C560-D4A2-4EA9-AA63-40CEB039D28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 dirty="0">
              <a:solidFill>
                <a:schemeClr val="bg1"/>
              </a:solidFill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07805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1B7C0C-7725-46A4-B579-2E5019A5C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/>
              <a:t>Q</a:t>
            </a:r>
            <a:r>
              <a:rPr lang="en-AU" dirty="0"/>
              <a:t>: What is coding to you?</a:t>
            </a:r>
          </a:p>
        </p:txBody>
      </p:sp>
      <p:pic>
        <p:nvPicPr>
          <p:cNvPr id="5" name="Content Placeholder 4" descr="A picture containing text, indoor, sitting&#10;&#10;Description automatically generated">
            <a:extLst>
              <a:ext uri="{FF2B5EF4-FFF2-40B4-BE49-F238E27FC236}">
                <a16:creationId xmlns:a16="http://schemas.microsoft.com/office/drawing/2014/main" id="{FDF17CF4-4823-4D23-A54B-28B2C96E84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33750" y="1932310"/>
            <a:ext cx="5524500" cy="4067175"/>
          </a:xfrm>
        </p:spPr>
      </p:pic>
    </p:spTree>
    <p:extLst>
      <p:ext uri="{BB962C8B-B14F-4D97-AF65-F5344CB8AC3E}">
        <p14:creationId xmlns:p14="http://schemas.microsoft.com/office/powerpoint/2010/main" val="24642952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36DB7-3143-45F6-B4C4-3DC8133D5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Instructions for computers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036B00-6230-4CEA-B2AA-118F53FCB4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sz="2400" dirty="0"/>
              <a:t>Machine code: 01010001 01100110 10100011 10011010</a:t>
            </a:r>
          </a:p>
          <a:p>
            <a:endParaRPr lang="en-AU" sz="2400" dirty="0"/>
          </a:p>
        </p:txBody>
      </p:sp>
    </p:spTree>
    <p:extLst>
      <p:ext uri="{BB962C8B-B14F-4D97-AF65-F5344CB8AC3E}">
        <p14:creationId xmlns:p14="http://schemas.microsoft.com/office/powerpoint/2010/main" val="18230819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36DB7-3143-45F6-B4C4-3DC8133D5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Instructions for computers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036B00-6230-4CEA-B2AA-118F53FCB4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sz="2400" dirty="0"/>
              <a:t>Machine code: 01010001 01100110 10100011 10011010</a:t>
            </a:r>
          </a:p>
          <a:p>
            <a:endParaRPr lang="en-AU" sz="2400" dirty="0"/>
          </a:p>
          <a:p>
            <a:r>
              <a:rPr lang="en-AU" sz="2400" dirty="0"/>
              <a:t>Human-readable programming languages (R, Python, etc.) </a:t>
            </a:r>
            <a:br>
              <a:rPr lang="en-AU" sz="2400" dirty="0"/>
            </a:br>
            <a:r>
              <a:rPr lang="en-AU" sz="2400" dirty="0"/>
              <a:t>are translated to machine code</a:t>
            </a:r>
          </a:p>
        </p:txBody>
      </p:sp>
    </p:spTree>
    <p:extLst>
      <p:ext uri="{BB962C8B-B14F-4D97-AF65-F5344CB8AC3E}">
        <p14:creationId xmlns:p14="http://schemas.microsoft.com/office/powerpoint/2010/main" val="15434448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36DB7-3143-45F6-B4C4-3DC8133D5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Instructions for computers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036B00-6230-4CEA-B2AA-118F53FCB4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sz="2400" dirty="0"/>
              <a:t>Machine code: 01010001 01100110 10100011 10011010</a:t>
            </a:r>
          </a:p>
          <a:p>
            <a:endParaRPr lang="en-AU" sz="2400" dirty="0"/>
          </a:p>
          <a:p>
            <a:r>
              <a:rPr lang="en-AU" sz="2400" dirty="0"/>
              <a:t>Human-readable programming languages (R, Python, etc.) </a:t>
            </a:r>
            <a:br>
              <a:rPr lang="en-AU" sz="2400" dirty="0"/>
            </a:br>
            <a:r>
              <a:rPr lang="en-AU" sz="2400" dirty="0"/>
              <a:t>are translated to machine code</a:t>
            </a:r>
          </a:p>
          <a:p>
            <a:endParaRPr lang="en-AU" dirty="0"/>
          </a:p>
          <a:p>
            <a:r>
              <a:rPr lang="en-AU" sz="2400" dirty="0"/>
              <a:t>In this way, coding is a form of communication with computers!</a:t>
            </a:r>
          </a:p>
        </p:txBody>
      </p:sp>
    </p:spTree>
    <p:extLst>
      <p:ext uri="{BB962C8B-B14F-4D97-AF65-F5344CB8AC3E}">
        <p14:creationId xmlns:p14="http://schemas.microsoft.com/office/powerpoint/2010/main" val="37207793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D16E5-E2BC-4F91-AE5F-FEFF84D3CB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38616"/>
            <a:ext cx="9144000" cy="2387600"/>
          </a:xfrm>
          <a:noFill/>
        </p:spPr>
        <p:txBody>
          <a:bodyPr/>
          <a:lstStyle/>
          <a:p>
            <a:r>
              <a:rPr lang="en-AU" dirty="0">
                <a:solidFill>
                  <a:schemeClr val="bg1"/>
                </a:solidFill>
                <a:latin typeface="Gill Sans MT" panose="020B0502020104020203" pitchFamily="34" charset="0"/>
              </a:rPr>
              <a:t>2. How is coding useful?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64C560-D4A2-4EA9-AA63-40CEB039D28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 dirty="0">
              <a:solidFill>
                <a:schemeClr val="bg1"/>
              </a:solidFill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08939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2E5E7-2E5A-42A9-887C-EBC1434D0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What computers are good 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401F25-1C92-4802-A765-A403C382A7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b="1" dirty="0"/>
              <a:t>Processing</a:t>
            </a:r>
            <a:r>
              <a:rPr lang="en-AU" dirty="0"/>
              <a:t> things VERY fast (GHz = 1,000,000,000 / second)</a:t>
            </a:r>
          </a:p>
        </p:txBody>
      </p:sp>
      <p:pic>
        <p:nvPicPr>
          <p:cNvPr id="5" name="Picture 4" descr="A picture containing person, person&#10;&#10;Description automatically generated">
            <a:extLst>
              <a:ext uri="{FF2B5EF4-FFF2-40B4-BE49-F238E27FC236}">
                <a16:creationId xmlns:a16="http://schemas.microsoft.com/office/drawing/2014/main" id="{C556EB9A-884F-481A-9C54-FF2B693E5395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31594" y="0"/>
            <a:ext cx="2760406" cy="2760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0378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</TotalTime>
  <Words>703</Words>
  <Application>Microsoft Office PowerPoint</Application>
  <PresentationFormat>Widescreen</PresentationFormat>
  <Paragraphs>100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Calibri</vt:lpstr>
      <vt:lpstr>Gill Sans MT</vt:lpstr>
      <vt:lpstr>Office Theme</vt:lpstr>
      <vt:lpstr>Intro to coding and Git</vt:lpstr>
      <vt:lpstr>Outline for today:</vt:lpstr>
      <vt:lpstr>1. What is coding?</vt:lpstr>
      <vt:lpstr>Q: What is coding to you?</vt:lpstr>
      <vt:lpstr>Instructions for computers</vt:lpstr>
      <vt:lpstr>Instructions for computers</vt:lpstr>
      <vt:lpstr>Instructions for computers</vt:lpstr>
      <vt:lpstr>2. How is coding useful?</vt:lpstr>
      <vt:lpstr>What computers are good at</vt:lpstr>
      <vt:lpstr>What computers are good at</vt:lpstr>
      <vt:lpstr>What computers are good at</vt:lpstr>
      <vt:lpstr>Examples of how coding can be useful</vt:lpstr>
      <vt:lpstr>Examples of how coding can be useful</vt:lpstr>
      <vt:lpstr>Examples of how coding can be useful</vt:lpstr>
      <vt:lpstr>Examples of how coding can be useful</vt:lpstr>
      <vt:lpstr>Perils of excel for large data </vt:lpstr>
      <vt:lpstr>3. What is Git/GitHub?</vt:lpstr>
      <vt:lpstr>Git and GitHub</vt:lpstr>
      <vt:lpstr>Examples:</vt:lpstr>
      <vt:lpstr>4. Getting started with Git/GitHub</vt:lpstr>
      <vt:lpstr>The command line</vt:lpstr>
      <vt:lpstr>Manoeuvring around the command line</vt:lpstr>
      <vt:lpstr>Repositories</vt:lpstr>
      <vt:lpstr>Cloning a repository</vt:lpstr>
      <vt:lpstr>Creating your own repositories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Raphael Eisenhofer</dc:creator>
  <cp:lastModifiedBy>Raphael Eisenhofer</cp:lastModifiedBy>
  <cp:revision>17</cp:revision>
  <dcterms:created xsi:type="dcterms:W3CDTF">2022-02-16T23:38:29Z</dcterms:created>
  <dcterms:modified xsi:type="dcterms:W3CDTF">2022-02-20T04:48:54Z</dcterms:modified>
</cp:coreProperties>
</file>

<file path=docProps/thumbnail.jpeg>
</file>